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4"/>
  </p:notesMasterIdLst>
  <p:sldIdLst>
    <p:sldId id="256" r:id="rId3"/>
    <p:sldId id="364" r:id="rId4"/>
    <p:sldId id="361" r:id="rId5"/>
    <p:sldId id="259" r:id="rId6"/>
    <p:sldId id="261" r:id="rId7"/>
    <p:sldId id="375" r:id="rId8"/>
    <p:sldId id="374" r:id="rId9"/>
    <p:sldId id="365" r:id="rId10"/>
    <p:sldId id="366" r:id="rId11"/>
    <p:sldId id="269" r:id="rId12"/>
    <p:sldId id="267" r:id="rId13"/>
    <p:sldId id="268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63" r:id="rId22"/>
    <p:sldId id="265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8AFF"/>
    <a:srgbClr val="0033A0"/>
    <a:srgbClr val="B1C9E8"/>
    <a:srgbClr val="1B3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5C90CC-6BA4-4BB1-BB9C-9CF941247806}" v="54" dt="2023-09-06T15:11:19.2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9"/>
    <p:restoredTop sz="94762"/>
  </p:normalViewPr>
  <p:slideViewPr>
    <p:cSldViewPr snapToGrid="0">
      <p:cViewPr varScale="1">
        <p:scale>
          <a:sx n="154" d="100"/>
          <a:sy n="154" d="100"/>
        </p:scale>
        <p:origin x="303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A551A4B-943B-4E54-8D11-B3944B1933C2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C482971-787D-4695-B513-6DE83EE03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0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62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Regularly updated on policies and procedures for new and existing farmers.</a:t>
            </a:r>
          </a:p>
          <a:p>
            <a:r>
              <a:rPr lang="en-US" dirty="0"/>
              <a:t>Would be good to check routinely for changes</a:t>
            </a:r>
          </a:p>
          <a:p>
            <a:r>
              <a:rPr lang="en-US" dirty="0"/>
              <a:t>Will post information about relief programs on this 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01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USDA official Disaster Site</a:t>
            </a:r>
          </a:p>
          <a:p>
            <a:endParaRPr lang="en-US" dirty="0"/>
          </a:p>
          <a:p>
            <a:r>
              <a:rPr lang="en-US" dirty="0"/>
              <a:t>Lots of good resources</a:t>
            </a:r>
          </a:p>
          <a:p>
            <a:endParaRPr lang="en-US" dirty="0"/>
          </a:p>
          <a:p>
            <a:r>
              <a:rPr lang="en-US" dirty="0"/>
              <a:t>Connect with local agent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13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about Wildlife</a:t>
            </a:r>
          </a:p>
          <a:p>
            <a:endParaRPr lang="en-US" dirty="0"/>
          </a:p>
          <a:p>
            <a:r>
              <a:rPr lang="en-US" dirty="0"/>
              <a:t>They will appear in unusual places after a disaster</a:t>
            </a:r>
          </a:p>
          <a:p>
            <a:endParaRPr lang="en-US" dirty="0"/>
          </a:p>
          <a:p>
            <a:r>
              <a:rPr lang="en-US" dirty="0"/>
              <a:t>Help farmers and home owners prepare ahead of time</a:t>
            </a:r>
          </a:p>
          <a:p>
            <a:endParaRPr lang="en-US" dirty="0"/>
          </a:p>
          <a:p>
            <a:r>
              <a:rPr lang="en-US" dirty="0"/>
              <a:t>Beavers example</a:t>
            </a:r>
          </a:p>
          <a:p>
            <a:endParaRPr lang="en-US" dirty="0"/>
          </a:p>
          <a:p>
            <a:r>
              <a:rPr lang="en-US" dirty="0"/>
              <a:t>Dead animals/removal/policies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16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curriculum/Toolkit</a:t>
            </a:r>
          </a:p>
          <a:p>
            <a:endParaRPr lang="en-US" dirty="0"/>
          </a:p>
          <a:p>
            <a:r>
              <a:rPr lang="en-US" dirty="0"/>
              <a:t>Adding to it regularly – Trauma After a Disaster just added – great lesson for any sort of trauma – Non-invasive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DISASTER KIT FOR YOUR OFFICE!!!</a:t>
            </a:r>
          </a:p>
          <a:p>
            <a:endParaRPr lang="en-US" dirty="0"/>
          </a:p>
          <a:p>
            <a:r>
              <a:rPr lang="en-US" dirty="0"/>
              <a:t>Wonderful </a:t>
            </a:r>
            <a:r>
              <a:rPr lang="en-US" dirty="0" err="1"/>
              <a:t>pyblications</a:t>
            </a:r>
            <a:r>
              <a:rPr lang="en-US" dirty="0"/>
              <a:t>/advertisements and anything you need to do lessons or set up at fairs to give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93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TEAMS page has lots of information</a:t>
            </a:r>
          </a:p>
          <a:p>
            <a:endParaRPr lang="en-US" dirty="0"/>
          </a:p>
          <a:p>
            <a:r>
              <a:rPr lang="en-US" dirty="0"/>
              <a:t>Go over Documents- General – Flooding  OR  Documents – General – Extreme Weather – Disaster Recovery</a:t>
            </a:r>
          </a:p>
          <a:p>
            <a:endParaRPr lang="en-US" dirty="0"/>
          </a:p>
          <a:p>
            <a:r>
              <a:rPr lang="en-US" dirty="0"/>
              <a:t>Don’t be afraid to “drill down” to find useable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97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Master Resource List has things that do apply before and after disasters</a:t>
            </a:r>
          </a:p>
          <a:p>
            <a:endParaRPr lang="en-US" dirty="0"/>
          </a:p>
          <a:p>
            <a:r>
              <a:rPr lang="en-US" dirty="0"/>
              <a:t>Particularly in the Human Development and Family Relations programs – Also Family Resource Management</a:t>
            </a:r>
          </a:p>
          <a:p>
            <a:endParaRPr lang="en-US" dirty="0"/>
          </a:p>
          <a:p>
            <a:r>
              <a:rPr lang="en-US" dirty="0"/>
              <a:t>Credit and Farm/Estate planning are always good to have in order prior to a disaster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81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Youth Strong: Helping Youth and Families in Times of Disaster and Stress (2023)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*This guide was written and designed for Kentucky Cooperative Extension Professionals to use. We have dates scheduled on KERS for 90-minute learning sessions on how to use the materials. Each participant will receive 25 copies of the guide for attending. Additional copies may be purchased for $2 per copy.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Your Thoughts Matter: Navigating Mental Health (2019)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*This facilitator guide was developed for Club Leaders, Mentors, or Coaches to use when working with teenagers. It can be purchased on the National 4-H website.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Your Feelings Matter: Navigating Mental Health (2019)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*This facilitator guide was developed for Club Leaders, Mentors, or Coaches to use when working with younger youth. It can be purchased on the National 4-H website.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Kentucky 4-H: Programming in Times of Crisis (2020)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*This guide, adapted from Louisiana 4-H YD, shows ways 4-H Programming can be facilitated after a crisis.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Coming in mid-September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​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​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*Additional digital resources on the new 4-H Teams page.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Please let me know how I can assist more!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Chuck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7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53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94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18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 8 years of experience BUT have colleagues that had just started when the historic flooding took place</a:t>
            </a:r>
          </a:p>
          <a:p>
            <a:endParaRPr lang="en-US" dirty="0"/>
          </a:p>
          <a:p>
            <a:r>
              <a:rPr lang="en-US" dirty="0"/>
              <a:t>A lot to process and help with when you are a new or experienced employee.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53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35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63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Program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2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Adding to this regularly</a:t>
            </a:r>
          </a:p>
          <a:p>
            <a:endParaRPr lang="en-US" dirty="0"/>
          </a:p>
          <a:p>
            <a:r>
              <a:rPr lang="en-US" dirty="0"/>
              <a:t>Data points as well as preparedness resources</a:t>
            </a:r>
          </a:p>
          <a:p>
            <a:endParaRPr lang="en-US" dirty="0"/>
          </a:p>
          <a:p>
            <a:r>
              <a:rPr lang="en-US" dirty="0"/>
              <a:t>Pulls from all sorts of sites/resources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41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EDEN is the Extension Disaster Education Network</a:t>
            </a:r>
          </a:p>
          <a:p>
            <a:endParaRPr lang="en-US" dirty="0"/>
          </a:p>
          <a:p>
            <a:r>
              <a:rPr lang="en-US" dirty="0"/>
              <a:t>Collaboration of multi-state Extension leaders  - Professors, specialists all the way to agents</a:t>
            </a:r>
          </a:p>
          <a:p>
            <a:endParaRPr lang="en-US" dirty="0"/>
          </a:p>
          <a:p>
            <a:r>
              <a:rPr lang="en-US" dirty="0"/>
              <a:t>Mission is to reduce the impact of disasters through research-based education</a:t>
            </a:r>
          </a:p>
          <a:p>
            <a:endParaRPr lang="en-US" dirty="0"/>
          </a:p>
          <a:p>
            <a:r>
              <a:rPr lang="en-US" dirty="0"/>
              <a:t>LOTS on the site</a:t>
            </a:r>
          </a:p>
          <a:p>
            <a:endParaRPr lang="en-US" dirty="0"/>
          </a:p>
          <a:p>
            <a:r>
              <a:rPr lang="en-US" dirty="0"/>
              <a:t>Offer regular webinars on various topics and programs/projects  Check them out!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86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Partners at KSU</a:t>
            </a:r>
          </a:p>
          <a:p>
            <a:endParaRPr lang="en-US" dirty="0"/>
          </a:p>
          <a:p>
            <a:r>
              <a:rPr lang="en-US" dirty="0"/>
              <a:t>Resources found on their Community Resource Development page – “FACTS SHEETS”</a:t>
            </a:r>
          </a:p>
          <a:p>
            <a:endParaRPr lang="en-US" dirty="0"/>
          </a:p>
          <a:p>
            <a:r>
              <a:rPr lang="en-US" dirty="0"/>
              <a:t>Publications -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84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Homeland Security’s - United States Government site devoted to Disaster Readiness</a:t>
            </a:r>
          </a:p>
          <a:p>
            <a:endParaRPr lang="en-US" dirty="0"/>
          </a:p>
          <a:p>
            <a:r>
              <a:rPr lang="en-US" dirty="0"/>
              <a:t>All sorts of resources for young and old</a:t>
            </a:r>
          </a:p>
          <a:p>
            <a:endParaRPr lang="en-US" dirty="0"/>
          </a:p>
          <a:p>
            <a:r>
              <a:rPr lang="en-US" dirty="0"/>
              <a:t>Lots of links from this site on other Extension Sites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83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32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LOVE this resource</a:t>
            </a:r>
          </a:p>
          <a:p>
            <a:endParaRPr lang="en-US" dirty="0"/>
          </a:p>
          <a:p>
            <a:r>
              <a:rPr lang="en-US" dirty="0"/>
              <a:t>Over 60 pages in length</a:t>
            </a:r>
          </a:p>
          <a:p>
            <a:endParaRPr lang="en-US" dirty="0"/>
          </a:p>
          <a:p>
            <a:r>
              <a:rPr lang="en-US" dirty="0"/>
              <a:t>General farmer in front – broken out by specifics in other sections</a:t>
            </a:r>
          </a:p>
          <a:p>
            <a:endParaRPr lang="en-US" dirty="0"/>
          </a:p>
          <a:p>
            <a:r>
              <a:rPr lang="en-US" dirty="0"/>
              <a:t>Great for use with Beginner Farmers – Example of mail box letters!</a:t>
            </a:r>
          </a:p>
          <a:p>
            <a:endParaRPr lang="en-US" dirty="0"/>
          </a:p>
          <a:p>
            <a:r>
              <a:rPr lang="en-US" dirty="0"/>
              <a:t>Has a </a:t>
            </a:r>
            <a:r>
              <a:rPr lang="en-US" dirty="0" err="1"/>
              <a:t>checksheet</a:t>
            </a:r>
            <a:r>
              <a:rPr lang="en-US" dirty="0"/>
              <a:t> for farmers/ranchers</a:t>
            </a:r>
          </a:p>
          <a:p>
            <a:endParaRPr lang="en-US" dirty="0"/>
          </a:p>
          <a:p>
            <a:r>
              <a:rPr lang="en-US" dirty="0"/>
              <a:t>Can be applied to small or large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82971-787D-4695-B513-6DE83EE037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656A-7ABD-B86D-CC91-5CB6E446D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CDFC82-C07D-13E7-0985-C594DA11C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46842-CF17-B4F7-6AA7-B7C2A09C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44D9F-C714-720B-9549-647E0C849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94C0D-5217-3F83-745F-DBD3D08E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0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CC37F-05C2-B14B-C4F1-5B7E1E9EA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A04481-66E8-7EC5-8B29-8EA2A84EF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F870C-29A6-B4AC-6AFD-F3C82657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84140-D263-28C9-EFBA-BDBD6F674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44C4B-6A52-AAE2-A453-46EB388C7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6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7DCBB5-6E6E-6280-E8A7-811041DDEC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B1EB8-7170-9127-AE4B-CC94EFFDA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3F744-1872-1818-069F-A1499E8E4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ED2CF-1098-C1E3-F0E4-F118F206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39B0D-6218-1C12-CB3C-A1E9B81A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04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68D8C07A-BC18-4936-91DF-278F732A5827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C456E0BC-5CCA-445B-AC8E-FA484804D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61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8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4142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2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2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511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18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32576" y="1717185"/>
            <a:ext cx="4486656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24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93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50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2004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7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6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11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F51C7-D710-179F-5333-9F422E509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A5717-2CF9-14DE-4FB3-1DDFF9523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C9988-0589-4B90-50B6-5A6BBECBA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DBF77-307E-9DA9-54F7-E43758551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0BD88-BEDE-6F7A-A214-6047A6AC1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91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2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91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973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156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1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1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29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4117-4A5F-DC7C-CD7F-7A04C3B13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6B922-E95A-6E6C-8E95-71C32300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3BA9D-9730-660D-86B3-3ED0B3C1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95E31-E3F2-ABEB-BC9E-CDB9B5D73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B1269-09D7-9ECC-4152-DEC18858C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1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104B-EE0F-C0CA-8F91-0AD473E2B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31DB8-30D0-1734-068E-5D1DCFADD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52B04F-497D-417C-0C28-724E6E248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C5077-E899-8C6C-1890-AAD1EB7D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FDCFF-DFD6-5E9D-2D75-1543DAA10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27FBE-5A12-EFC2-6510-0210CBB79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8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DE100-F739-92A8-02F3-849E7A443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8E7E9-FC12-80ED-5A91-E6D30D5E1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4413B-980D-0D58-0DC4-6FCA53009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8E48D5-B0C9-FF9A-297A-7E95861FD2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455514-8A32-4323-7069-591B24B2A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A92070-2A7E-B8A0-E0D5-EFA1F003F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17412F-8A65-64A5-7AE2-27F7414EE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83249-F563-FC14-ACF8-D378017A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7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B575A-E356-D8B3-2563-58250FF07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4F6C31-2C26-8FDB-9365-619711E5C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13674-36DC-EC3C-E1C3-1224DB134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40AAD-8414-E59E-A822-1618848F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2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C56A2B-B3DB-8540-DBE5-F0D2A7226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F0C6ED-5469-AFDF-16D8-15ED9559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62D47-C8EC-4A3D-1950-B9BE254CC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32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385E-49BA-0A9B-C37E-7AA1CFDC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74CEC-3B66-4CCE-6D84-996B1E3EE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9FD3D-BC9A-91F2-F40B-86B233DB3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345E4-87DD-F600-9A94-68F7CE5F7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D4FD01-1F72-BA60-9D05-D0F1CFC4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326AC-5AAA-EA0B-E69B-3ECC15CA4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52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13830-DC9F-F711-1ACC-FC91F5007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C88DE0-4179-B9FD-93F8-C6B5BBE073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A9CB3-3B9E-22C6-D50A-1FAF9720B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70F47-8367-BDD2-124E-830530152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549A-B302-694C-AB46-6E25F1DCA41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FD0B0-82ED-0745-C144-369D2FA6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3A3DB-3903-B06F-BF08-057FCB1D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4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448BB-AB9F-F58A-7BC8-35A86130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020D7-01A1-BF6C-8702-E78AC8870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EF58C-F83D-0AD7-83D8-A1B5FED29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7549A-B302-694C-AB46-6E25F1DCA41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3D019-A77D-9666-8EB8-8281DA70E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FC667-01B3-161F-80FC-3FAC2286C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CF239-CBA3-194A-BC2B-E745ADA57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3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24260" y="0"/>
            <a:ext cx="97536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2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59442" y="998538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21240" y="4046538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4740" y="6172202"/>
            <a:ext cx="9144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79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yagr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da.gov/topics/disaster-resource-center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w.ky.gov/Education/Pages/default.asp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cstamper@uky.ed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anr.ca.uky.edu/extensionhelp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xtensiondisaster.ne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ysu.edu/academics/college-acs/school-of-ace/ace-com-res-dev/ace_community_resource_development.ph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ady.gov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xtension.psu.edu/readyag-workbook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itle and Presenter">
            <a:extLst>
              <a:ext uri="{FF2B5EF4-FFF2-40B4-BE49-F238E27FC236}">
                <a16:creationId xmlns:a16="http://schemas.microsoft.com/office/drawing/2014/main" id="{19704E27-E299-C865-0F1B-E9FF21B13842}"/>
              </a:ext>
            </a:extLst>
          </p:cNvPr>
          <p:cNvSpPr txBox="1"/>
          <p:nvPr/>
        </p:nvSpPr>
        <p:spPr>
          <a:xfrm>
            <a:off x="0" y="2243610"/>
            <a:ext cx="12192000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Preparing the Public</a:t>
            </a:r>
          </a:p>
          <a:p>
            <a:pPr algn="ctr"/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Extension Resources </a:t>
            </a:r>
          </a:p>
        </p:txBody>
      </p:sp>
      <p:sp>
        <p:nvSpPr>
          <p:cNvPr id="7" name="Dept Name">
            <a:extLst>
              <a:ext uri="{FF2B5EF4-FFF2-40B4-BE49-F238E27FC236}">
                <a16:creationId xmlns:a16="http://schemas.microsoft.com/office/drawing/2014/main" id="{E4A020B2-9E22-DB48-62EF-76E5E26BD558}"/>
              </a:ext>
            </a:extLst>
          </p:cNvPr>
          <p:cNvSpPr txBox="1"/>
          <p:nvPr/>
        </p:nvSpPr>
        <p:spPr>
          <a:xfrm>
            <a:off x="0" y="3296927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Kayla Watts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cap="all" dirty="0">
                <a:latin typeface="Arial" panose="020B0604020202020204" pitchFamily="34" charset="0"/>
                <a:cs typeface="Arial" panose="020B0604020202020204" pitchFamily="34" charset="0"/>
              </a:rPr>
              <a:t>Specialized Agent for Community Recovery &amp; Resiliency</a:t>
            </a:r>
          </a:p>
          <a:p>
            <a:pPr algn="ctr"/>
            <a:endParaRPr lang="en-US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CF5D39-150B-05B8-BFA8-063D81D84E9A}"/>
              </a:ext>
            </a:extLst>
          </p:cNvPr>
          <p:cNvSpPr txBox="1"/>
          <p:nvPr/>
        </p:nvSpPr>
        <p:spPr>
          <a:xfrm>
            <a:off x="12957048" y="384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4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and Presenter">
            <a:extLst>
              <a:ext uri="{FF2B5EF4-FFF2-40B4-BE49-F238E27FC236}">
                <a16:creationId xmlns:a16="http://schemas.microsoft.com/office/drawing/2014/main" id="{992DDE40-0216-63D6-69BB-E02D9E8D6DD9}"/>
              </a:ext>
            </a:extLst>
          </p:cNvPr>
          <p:cNvSpPr txBox="1"/>
          <p:nvPr/>
        </p:nvSpPr>
        <p:spPr>
          <a:xfrm>
            <a:off x="993649" y="626647"/>
            <a:ext cx="586435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ANR Resources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Kentucky Department of Agr</a:t>
            </a: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iculture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     </a:t>
            </a:r>
            <a:r>
              <a:rPr lang="en-US" sz="2800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  <a:hlinkClick r:id="rId3"/>
              </a:rPr>
              <a:t>https://www.kyagr.com/</a:t>
            </a:r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D53B3-FA2B-0D34-4390-B1EAC682C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80" r="18380"/>
          <a:stretch/>
        </p:blipFill>
        <p:spPr>
          <a:xfrm>
            <a:off x="7255001" y="993652"/>
            <a:ext cx="3943350" cy="3943350"/>
          </a:xfrm>
          <a:prstGeom prst="rect">
            <a:avLst/>
          </a:prstGeom>
          <a:ln w="38100" cap="sq">
            <a:solidFill>
              <a:srgbClr val="1E8A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3257C4-338F-3591-ECD5-6D90E6CA4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507" y="3295008"/>
            <a:ext cx="4926563" cy="1508537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</p:spTree>
    <p:extLst>
      <p:ext uri="{BB962C8B-B14F-4D97-AF65-F5344CB8AC3E}">
        <p14:creationId xmlns:p14="http://schemas.microsoft.com/office/powerpoint/2010/main" val="1994161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E4513F5-F2A0-E716-2CCB-929F4CBC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ANR Resources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423048A-7DED-C080-1060-C0E6896365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USDA Farm Service Agency (FSA) Disaster Resource Center: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https://www.usda.gov/topics/disaster-resource-center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1FA36065-0B0C-741C-F1FB-717DE9D9E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780" y="798340"/>
            <a:ext cx="4772702" cy="4541879"/>
          </a:xfrm>
          <a:prstGeom prst="rect">
            <a:avLst/>
          </a:prstGeom>
          <a:ln w="28575">
            <a:solidFill>
              <a:srgbClr val="1E8AFF"/>
            </a:solidFill>
          </a:ln>
        </p:spPr>
      </p:pic>
    </p:spTree>
    <p:extLst>
      <p:ext uri="{BB962C8B-B14F-4D97-AF65-F5344CB8AC3E}">
        <p14:creationId xmlns:p14="http://schemas.microsoft.com/office/powerpoint/2010/main" val="188257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E4513F5-F2A0-E716-2CCB-929F4CBC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ANR Resources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423048A-7DED-C080-1060-C0E6896365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Kentucky Fish and Wildlife Education Resources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https://fw.ky.gov/Education/Pages/default.aspx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screenshot of a website&#10;&#10;Description automatically generated">
            <a:extLst>
              <a:ext uri="{FF2B5EF4-FFF2-40B4-BE49-F238E27FC236}">
                <a16:creationId xmlns:a16="http://schemas.microsoft.com/office/drawing/2014/main" id="{028843F5-2555-0554-544A-F63F068D5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434" y="1109585"/>
            <a:ext cx="4338909" cy="4236856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</p:spTree>
    <p:extLst>
      <p:ext uri="{BB962C8B-B14F-4D97-AF65-F5344CB8AC3E}">
        <p14:creationId xmlns:p14="http://schemas.microsoft.com/office/powerpoint/2010/main" val="2503000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and Presenter">
            <a:extLst>
              <a:ext uri="{FF2B5EF4-FFF2-40B4-BE49-F238E27FC236}">
                <a16:creationId xmlns:a16="http://schemas.microsoft.com/office/drawing/2014/main" id="{992DDE40-0216-63D6-69BB-E02D9E8D6DD9}"/>
              </a:ext>
            </a:extLst>
          </p:cNvPr>
          <p:cNvSpPr txBox="1"/>
          <p:nvPr/>
        </p:nvSpPr>
        <p:spPr>
          <a:xfrm>
            <a:off x="993649" y="626647"/>
            <a:ext cx="586435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FCS Resources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In the Face </a:t>
            </a: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of Disaster Toolkit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   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*New </a:t>
            </a:r>
            <a:r>
              <a:rPr lang="en-US" sz="2400" i="1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lesson added</a:t>
            </a:r>
            <a:endParaRPr lang="en-US" sz="2400" i="1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</p:txBody>
      </p:sp>
      <p:pic>
        <p:nvPicPr>
          <p:cNvPr id="8" name="Picture 7" descr="A blue and black sign with a person holding an umbrella&#10;&#10;Description automatically generated">
            <a:extLst>
              <a:ext uri="{FF2B5EF4-FFF2-40B4-BE49-F238E27FC236}">
                <a16:creationId xmlns:a16="http://schemas.microsoft.com/office/drawing/2014/main" id="{3D31E332-D4E6-6A50-B9F6-EC8D794C5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208" y="874817"/>
            <a:ext cx="4035560" cy="2090932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C56ADC-8B2A-4C16-3843-D22EB761A6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11438" y="2817352"/>
            <a:ext cx="2896420" cy="3815512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</p:spTree>
    <p:extLst>
      <p:ext uri="{BB962C8B-B14F-4D97-AF65-F5344CB8AC3E}">
        <p14:creationId xmlns:p14="http://schemas.microsoft.com/office/powerpoint/2010/main" val="515409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and Presenter">
            <a:extLst>
              <a:ext uri="{FF2B5EF4-FFF2-40B4-BE49-F238E27FC236}">
                <a16:creationId xmlns:a16="http://schemas.microsoft.com/office/drawing/2014/main" id="{992DDE40-0216-63D6-69BB-E02D9E8D6DD9}"/>
              </a:ext>
            </a:extLst>
          </p:cNvPr>
          <p:cNvSpPr txBox="1"/>
          <p:nvPr/>
        </p:nvSpPr>
        <p:spPr>
          <a:xfrm>
            <a:off x="993649" y="626647"/>
            <a:ext cx="586435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FCS Resources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FCS Agent TEAMS Page</a:t>
            </a:r>
            <a:endParaRPr lang="en-US" sz="24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8C5C177-5EA3-72AF-98E8-14FB0D132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694" y="1538531"/>
            <a:ext cx="4866680" cy="3780937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4A97017-5DEF-E5E2-00E4-F6BF580BE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094" y="2686371"/>
            <a:ext cx="4809310" cy="2737281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</p:spTree>
    <p:extLst>
      <p:ext uri="{BB962C8B-B14F-4D97-AF65-F5344CB8AC3E}">
        <p14:creationId xmlns:p14="http://schemas.microsoft.com/office/powerpoint/2010/main" val="3641354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and Presenter">
            <a:extLst>
              <a:ext uri="{FF2B5EF4-FFF2-40B4-BE49-F238E27FC236}">
                <a16:creationId xmlns:a16="http://schemas.microsoft.com/office/drawing/2014/main" id="{992DDE40-0216-63D6-69BB-E02D9E8D6DD9}"/>
              </a:ext>
            </a:extLst>
          </p:cNvPr>
          <p:cNvSpPr txBox="1"/>
          <p:nvPr/>
        </p:nvSpPr>
        <p:spPr>
          <a:xfrm>
            <a:off x="993649" y="626647"/>
            <a:ext cx="58643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FCS Resources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FCS Agent Internal Resources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i="1" dirty="0"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    </a:t>
            </a:r>
            <a:r>
              <a:rPr lang="en-US" sz="2400" i="1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Human Development &amp; Family Relations</a:t>
            </a:r>
          </a:p>
          <a:p>
            <a:r>
              <a:rPr lang="en-US" sz="2400" i="1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    Family Resource Management</a:t>
            </a:r>
          </a:p>
          <a:p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D704213-8D66-E3EA-A574-D418ECD4D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147" y="1521039"/>
            <a:ext cx="4871474" cy="3815922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</p:spTree>
    <p:extLst>
      <p:ext uri="{BB962C8B-B14F-4D97-AF65-F5344CB8AC3E}">
        <p14:creationId xmlns:p14="http://schemas.microsoft.com/office/powerpoint/2010/main" val="32561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and Presenter">
            <a:extLst>
              <a:ext uri="{FF2B5EF4-FFF2-40B4-BE49-F238E27FC236}">
                <a16:creationId xmlns:a16="http://schemas.microsoft.com/office/drawing/2014/main" id="{992DDE40-0216-63D6-69BB-E02D9E8D6DD9}"/>
              </a:ext>
            </a:extLst>
          </p:cNvPr>
          <p:cNvSpPr txBox="1"/>
          <p:nvPr/>
        </p:nvSpPr>
        <p:spPr>
          <a:xfrm>
            <a:off x="993649" y="626647"/>
            <a:ext cx="650194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4-H Youth Development </a:t>
            </a:r>
          </a:p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Youth Strong: Helping Youth and Families in Times of Disaster and Stress (2023)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4D5B31-24A1-EF4A-B91F-296A39773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584" y="1855340"/>
            <a:ext cx="2684059" cy="3575033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</p:spTree>
    <p:extLst>
      <p:ext uri="{BB962C8B-B14F-4D97-AF65-F5344CB8AC3E}">
        <p14:creationId xmlns:p14="http://schemas.microsoft.com/office/powerpoint/2010/main" val="1096266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and Presenter">
            <a:extLst>
              <a:ext uri="{FF2B5EF4-FFF2-40B4-BE49-F238E27FC236}">
                <a16:creationId xmlns:a16="http://schemas.microsoft.com/office/drawing/2014/main" id="{992DDE40-0216-63D6-69BB-E02D9E8D6DD9}"/>
              </a:ext>
            </a:extLst>
          </p:cNvPr>
          <p:cNvSpPr txBox="1"/>
          <p:nvPr/>
        </p:nvSpPr>
        <p:spPr>
          <a:xfrm>
            <a:off x="993649" y="626647"/>
            <a:ext cx="650194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4-H Youth Development </a:t>
            </a:r>
          </a:p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Thoughts Matter: Navigating Mental Health (2019)</a:t>
            </a:r>
          </a:p>
          <a:p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Your Feelings Matter:  Navigating Mental Health (2019)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F8432F-3E39-20CA-0376-48E4BFA33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755" y="1732621"/>
            <a:ext cx="2547210" cy="3392757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</p:spTree>
    <p:extLst>
      <p:ext uri="{BB962C8B-B14F-4D97-AF65-F5344CB8AC3E}">
        <p14:creationId xmlns:p14="http://schemas.microsoft.com/office/powerpoint/2010/main" val="1402353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and Presenter">
            <a:extLst>
              <a:ext uri="{FF2B5EF4-FFF2-40B4-BE49-F238E27FC236}">
                <a16:creationId xmlns:a16="http://schemas.microsoft.com/office/drawing/2014/main" id="{992DDE40-0216-63D6-69BB-E02D9E8D6DD9}"/>
              </a:ext>
            </a:extLst>
          </p:cNvPr>
          <p:cNvSpPr txBox="1"/>
          <p:nvPr/>
        </p:nvSpPr>
        <p:spPr>
          <a:xfrm>
            <a:off x="993649" y="626647"/>
            <a:ext cx="650194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4-H Youth Development </a:t>
            </a:r>
          </a:p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Kentucky 4-H: Programming in Times of Crisis (2020)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12DCB2-4E4F-313B-B05B-D180E7D02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466" y="1653911"/>
            <a:ext cx="2665398" cy="3550178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</p:spTree>
    <p:extLst>
      <p:ext uri="{BB962C8B-B14F-4D97-AF65-F5344CB8AC3E}">
        <p14:creationId xmlns:p14="http://schemas.microsoft.com/office/powerpoint/2010/main" val="2783495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and Presenter">
            <a:extLst>
              <a:ext uri="{FF2B5EF4-FFF2-40B4-BE49-F238E27FC236}">
                <a16:creationId xmlns:a16="http://schemas.microsoft.com/office/drawing/2014/main" id="{992DDE40-0216-63D6-69BB-E02D9E8D6DD9}"/>
              </a:ext>
            </a:extLst>
          </p:cNvPr>
          <p:cNvSpPr txBox="1"/>
          <p:nvPr/>
        </p:nvSpPr>
        <p:spPr>
          <a:xfrm>
            <a:off x="993649" y="626647"/>
            <a:ext cx="650194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4-H Youth Development </a:t>
            </a:r>
          </a:p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Coming in Mid-September​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Additional digital resources on the new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4-H Teams page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801F3-82D7-C4C6-44AB-3E21F3CE7719}"/>
              </a:ext>
            </a:extLst>
          </p:cNvPr>
          <p:cNvSpPr txBox="1"/>
          <p:nvPr/>
        </p:nvSpPr>
        <p:spPr>
          <a:xfrm>
            <a:off x="7825274" y="1997839"/>
            <a:ext cx="3862873" cy="2862322"/>
          </a:xfrm>
          <a:prstGeom prst="rect">
            <a:avLst/>
          </a:prstGeom>
          <a:noFill/>
          <a:ln w="38100">
            <a:solidFill>
              <a:srgbClr val="1E8A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Charles E. Stamper, Ed.D. 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Extension Special Projects Coordinator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4-H Youth Development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University of Kentucky Cooperative Extension Service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130 Robinson Road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Jackson, KY 41339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O: 606.666.2438 x237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C: 859.351.7510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  <a:hlinkClick r:id="rId3"/>
              </a:rPr>
              <a:t>cstamper@uky.edu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677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1796B-3906-4724-48C2-026A3D52C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6A793-7EA8-DF17-0BF1-70F8BA37C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2925147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FCS Agent in Breathitt County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 Community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Ice Storms, COVID, Major Floods</a:t>
            </a:r>
          </a:p>
        </p:txBody>
      </p:sp>
      <p:pic>
        <p:nvPicPr>
          <p:cNvPr id="10" name="Picture 9" descr="A house in a grassy area&#10;&#10;Description automatically generated">
            <a:extLst>
              <a:ext uri="{FF2B5EF4-FFF2-40B4-BE49-F238E27FC236}">
                <a16:creationId xmlns:a16="http://schemas.microsoft.com/office/drawing/2014/main" id="{82378506-82E0-9FFB-C0C6-37908B67A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315" y="457200"/>
            <a:ext cx="3153747" cy="2365310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  <p:pic>
        <p:nvPicPr>
          <p:cNvPr id="12" name="Picture 11" descr="A group of people standing around a truck&#10;&#10;Description automatically generated">
            <a:extLst>
              <a:ext uri="{FF2B5EF4-FFF2-40B4-BE49-F238E27FC236}">
                <a16:creationId xmlns:a16="http://schemas.microsoft.com/office/drawing/2014/main" id="{8050332E-B590-F1A2-3C07-E79873F4A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315" y="3060440"/>
            <a:ext cx="3153747" cy="2365311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  <p:pic>
        <p:nvPicPr>
          <p:cNvPr id="16" name="Picture 15" descr="A dirt road with trees in the background&#10;&#10;Description automatically generated">
            <a:extLst>
              <a:ext uri="{FF2B5EF4-FFF2-40B4-BE49-F238E27FC236}">
                <a16:creationId xmlns:a16="http://schemas.microsoft.com/office/drawing/2014/main" id="{9F9748B5-24CA-70B4-C64F-A3949C54C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89" y="914658"/>
            <a:ext cx="3218672" cy="4291563"/>
          </a:xfrm>
          <a:prstGeom prst="rect">
            <a:avLst/>
          </a:prstGeom>
          <a:ln w="38100">
            <a:solidFill>
              <a:srgbClr val="1E8AFF"/>
            </a:solidFill>
          </a:ln>
        </p:spPr>
      </p:pic>
    </p:spTree>
    <p:extLst>
      <p:ext uri="{BB962C8B-B14F-4D97-AF65-F5344CB8AC3E}">
        <p14:creationId xmlns:p14="http://schemas.microsoft.com/office/powerpoint/2010/main" val="3766521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EEA5F-E692-FE2F-23E4-3739D8AE1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8437"/>
            <a:ext cx="9144000" cy="23876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D7AFD0-ED28-490F-343B-46DFBBCE98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Thank you for your time!</a:t>
            </a:r>
          </a:p>
        </p:txBody>
      </p:sp>
    </p:spTree>
    <p:extLst>
      <p:ext uri="{BB962C8B-B14F-4D97-AF65-F5344CB8AC3E}">
        <p14:creationId xmlns:p14="http://schemas.microsoft.com/office/powerpoint/2010/main" val="2295784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205ACB-3CAB-CEF7-64AB-609F50581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1361" y="178420"/>
            <a:ext cx="11229278" cy="631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1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A colourful light bulb with business icons">
            <a:extLst>
              <a:ext uri="{FF2B5EF4-FFF2-40B4-BE49-F238E27FC236}">
                <a16:creationId xmlns:a16="http://schemas.microsoft.com/office/drawing/2014/main" id="{13FEA050-1AE4-6658-A765-23AECDEDF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1465" b="8178"/>
          <a:stretch/>
        </p:blipFill>
        <p:spPr>
          <a:xfrm>
            <a:off x="20" y="-2"/>
            <a:ext cx="1219198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D5327-B3C5-4AA3-AF45-5B5D1B560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238" y="3428998"/>
            <a:ext cx="10219882" cy="10636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US" sz="7200" dirty="0">
                <a:solidFill>
                  <a:schemeClr val="bg1"/>
                </a:solidFill>
              </a:rPr>
              <a:t>Resources: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General</a:t>
            </a:r>
          </a:p>
        </p:txBody>
      </p:sp>
    </p:spTree>
    <p:extLst>
      <p:ext uri="{BB962C8B-B14F-4D97-AF65-F5344CB8AC3E}">
        <p14:creationId xmlns:p14="http://schemas.microsoft.com/office/powerpoint/2010/main" val="11782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97A49C-8CD2-AEFA-89CF-AAB185038A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72870" y="362731"/>
            <a:ext cx="3805145" cy="2772353"/>
          </a:xfrm>
          <a:prstGeom prst="rect">
            <a:avLst/>
          </a:prstGeom>
        </p:spPr>
      </p:pic>
      <p:sp>
        <p:nvSpPr>
          <p:cNvPr id="5" name="Title and Presenter">
            <a:extLst>
              <a:ext uri="{FF2B5EF4-FFF2-40B4-BE49-F238E27FC236}">
                <a16:creationId xmlns:a16="http://schemas.microsoft.com/office/drawing/2014/main" id="{992DDE40-0216-63D6-69BB-E02D9E8D6DD9}"/>
              </a:ext>
            </a:extLst>
          </p:cNvPr>
          <p:cNvSpPr txBox="1"/>
          <p:nvPr/>
        </p:nvSpPr>
        <p:spPr>
          <a:xfrm>
            <a:off x="993648" y="626647"/>
            <a:ext cx="91076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UK Extension Disaster Preparedness and 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Recovery Website</a:t>
            </a:r>
          </a:p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https://anr.ca.uky.edu/extensionhelps</a:t>
            </a:r>
            <a:endParaRPr lang="en-US" sz="2800" b="1" i="0" dirty="0">
              <a:solidFill>
                <a:srgbClr val="000000"/>
              </a:solidFill>
              <a:effectLst/>
              <a:latin typeface="Usu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169B9A-FC9F-9F53-AF8C-605E635CE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869" y="3135084"/>
            <a:ext cx="3805145" cy="271532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3E2B19C-9F16-0202-97CE-752467382F51}"/>
              </a:ext>
            </a:extLst>
          </p:cNvPr>
          <p:cNvSpPr/>
          <p:nvPr/>
        </p:nvSpPr>
        <p:spPr>
          <a:xfrm>
            <a:off x="7750629" y="3429000"/>
            <a:ext cx="2121159" cy="3841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82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and Presenter">
            <a:extLst>
              <a:ext uri="{FF2B5EF4-FFF2-40B4-BE49-F238E27FC236}">
                <a16:creationId xmlns:a16="http://schemas.microsoft.com/office/drawing/2014/main" id="{992DDE40-0216-63D6-69BB-E02D9E8D6DD9}"/>
              </a:ext>
            </a:extLst>
          </p:cNvPr>
          <p:cNvSpPr txBox="1"/>
          <p:nvPr/>
        </p:nvSpPr>
        <p:spPr>
          <a:xfrm>
            <a:off x="993649" y="626647"/>
            <a:ext cx="586435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Extension Disaster Education Network (EDEN) Website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	</a:t>
            </a:r>
            <a:r>
              <a:rPr lang="en-US" sz="2800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  <a:hlinkClick r:id="rId3"/>
              </a:rPr>
              <a:t>https://extensiondisaster.net/</a:t>
            </a:r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D53B3-FA2B-0D34-4390-B1EAC682C6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7" r="16505"/>
          <a:stretch/>
        </p:blipFill>
        <p:spPr>
          <a:xfrm>
            <a:off x="6994849" y="626647"/>
            <a:ext cx="3943350" cy="3943350"/>
          </a:xfrm>
          <a:prstGeom prst="rect">
            <a:avLst/>
          </a:prstGeom>
          <a:ln w="38100" cap="sq">
            <a:solidFill>
              <a:srgbClr val="1E8A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AC80C9-ED51-62F5-FA05-70D93CA3E3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2" r="1938"/>
          <a:stretch/>
        </p:blipFill>
        <p:spPr>
          <a:xfrm>
            <a:off x="4488704" y="3461365"/>
            <a:ext cx="2642993" cy="2642993"/>
          </a:xfrm>
          <a:prstGeom prst="rect">
            <a:avLst/>
          </a:prstGeom>
          <a:ln w="38100" cap="sq">
            <a:solidFill>
              <a:srgbClr val="1E8A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CEB9A33E-C6A2-D245-4EF2-EAF54ECDE287}"/>
              </a:ext>
            </a:extLst>
          </p:cNvPr>
          <p:cNvSpPr/>
          <p:nvPr/>
        </p:nvSpPr>
        <p:spPr>
          <a:xfrm>
            <a:off x="8920067" y="192834"/>
            <a:ext cx="282094" cy="57849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91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and Presenter">
            <a:extLst>
              <a:ext uri="{FF2B5EF4-FFF2-40B4-BE49-F238E27FC236}">
                <a16:creationId xmlns:a16="http://schemas.microsoft.com/office/drawing/2014/main" id="{992DDE40-0216-63D6-69BB-E02D9E8D6DD9}"/>
              </a:ext>
            </a:extLst>
          </p:cNvPr>
          <p:cNvSpPr txBox="1"/>
          <p:nvPr/>
        </p:nvSpPr>
        <p:spPr>
          <a:xfrm>
            <a:off x="974988" y="626647"/>
            <a:ext cx="586435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Kentucky State University </a:t>
            </a:r>
          </a:p>
          <a:p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    </a:t>
            </a:r>
            <a:r>
              <a:rPr lang="en-US" sz="2400" i="1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Community Resource Development</a:t>
            </a:r>
          </a:p>
          <a:p>
            <a:r>
              <a:rPr lang="en-US" sz="2400" i="1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   </a:t>
            </a:r>
            <a:r>
              <a:rPr lang="en-US" sz="20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  </a:t>
            </a:r>
            <a:r>
              <a:rPr lang="en-US" sz="20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  <a:hlinkClick r:id="rId3"/>
              </a:rPr>
              <a:t>https://www.kysu.edu/academics/college-    </a:t>
            </a:r>
            <a:r>
              <a:rPr lang="en-US" sz="2000" dirty="0" err="1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  <a:hlinkClick r:id="rId3"/>
              </a:rPr>
              <a:t>acs</a:t>
            </a:r>
            <a:r>
              <a:rPr lang="en-US" sz="20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  <a:hlinkClick r:id="rId3"/>
              </a:rPr>
              <a:t>/school-of-ace/ace-com-res-dev/</a:t>
            </a:r>
            <a:r>
              <a:rPr lang="en-US" sz="2000" dirty="0" err="1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  <a:hlinkClick r:id="rId3"/>
              </a:rPr>
              <a:t>ace_community_resource_development.php</a:t>
            </a:r>
            <a:endParaRPr lang="en-US" sz="2000" dirty="0"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D53B3-FA2B-0D34-4390-B1EAC682C6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3" r="15615"/>
          <a:stretch/>
        </p:blipFill>
        <p:spPr>
          <a:xfrm>
            <a:off x="6994849" y="626647"/>
            <a:ext cx="3943350" cy="3943350"/>
          </a:xfrm>
          <a:prstGeom prst="rect">
            <a:avLst/>
          </a:prstGeom>
          <a:ln w="38100" cap="sq">
            <a:solidFill>
              <a:srgbClr val="1E8A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AC80C9-ED51-62F5-FA05-70D93CA3E3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6" t="-1412" r="37158" b="1412"/>
          <a:stretch/>
        </p:blipFill>
        <p:spPr>
          <a:xfrm>
            <a:off x="433000" y="4002009"/>
            <a:ext cx="2642993" cy="2642993"/>
          </a:xfrm>
          <a:prstGeom prst="rect">
            <a:avLst/>
          </a:prstGeom>
          <a:ln w="38100" cap="sq">
            <a:solidFill>
              <a:srgbClr val="1E8A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CEB9A33E-C6A2-D245-4EF2-EAF54ECDE287}"/>
              </a:ext>
            </a:extLst>
          </p:cNvPr>
          <p:cNvSpPr/>
          <p:nvPr/>
        </p:nvSpPr>
        <p:spPr>
          <a:xfrm rot="16200000">
            <a:off x="3456373" y="5236854"/>
            <a:ext cx="282094" cy="57849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B1A7A6CE-0304-C641-F365-C70D1671EF53}"/>
              </a:ext>
            </a:extLst>
          </p:cNvPr>
          <p:cNvSpPr/>
          <p:nvPr/>
        </p:nvSpPr>
        <p:spPr>
          <a:xfrm rot="16200000">
            <a:off x="7629332" y="3960786"/>
            <a:ext cx="282094" cy="57849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D1DD8-93C0-6661-0015-86EA7C1577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16278" y="4217314"/>
            <a:ext cx="1917445" cy="2404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63183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and Presenter">
            <a:extLst>
              <a:ext uri="{FF2B5EF4-FFF2-40B4-BE49-F238E27FC236}">
                <a16:creationId xmlns:a16="http://schemas.microsoft.com/office/drawing/2014/main" id="{992DDE40-0216-63D6-69BB-E02D9E8D6DD9}"/>
              </a:ext>
            </a:extLst>
          </p:cNvPr>
          <p:cNvSpPr txBox="1"/>
          <p:nvPr/>
        </p:nvSpPr>
        <p:spPr>
          <a:xfrm>
            <a:off x="993649" y="626647"/>
            <a:ext cx="586435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United States Disaster Readiness Site:  </a:t>
            </a:r>
            <a:r>
              <a:rPr lang="en-US" sz="2800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  <a:hlinkClick r:id="rId3"/>
              </a:rPr>
              <a:t>https://www.ready.gov/</a:t>
            </a:r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D53B3-FA2B-0D34-4390-B1EAC682C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28" r="8528"/>
          <a:stretch/>
        </p:blipFill>
        <p:spPr>
          <a:xfrm>
            <a:off x="7050833" y="626647"/>
            <a:ext cx="3943350" cy="3943350"/>
          </a:xfrm>
          <a:prstGeom prst="rect">
            <a:avLst/>
          </a:prstGeom>
          <a:ln w="38100" cap="sq">
            <a:solidFill>
              <a:srgbClr val="1E8A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AC80C9-ED51-62F5-FA05-70D93CA3E3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2" r="9127"/>
          <a:stretch/>
        </p:blipFill>
        <p:spPr>
          <a:xfrm>
            <a:off x="2687605" y="3429000"/>
            <a:ext cx="4363228" cy="2642993"/>
          </a:xfrm>
          <a:prstGeom prst="rect">
            <a:avLst/>
          </a:prstGeom>
          <a:ln w="38100" cap="sq">
            <a:solidFill>
              <a:srgbClr val="1E8A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CEB9A33E-C6A2-D245-4EF2-EAF54ECDE287}"/>
              </a:ext>
            </a:extLst>
          </p:cNvPr>
          <p:cNvSpPr/>
          <p:nvPr/>
        </p:nvSpPr>
        <p:spPr>
          <a:xfrm>
            <a:off x="9357925" y="443144"/>
            <a:ext cx="282094" cy="57849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802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A colourful light bulb with business icons">
            <a:extLst>
              <a:ext uri="{FF2B5EF4-FFF2-40B4-BE49-F238E27FC236}">
                <a16:creationId xmlns:a16="http://schemas.microsoft.com/office/drawing/2014/main" id="{13FEA050-1AE4-6658-A765-23AECDEDF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1465" b="8178"/>
          <a:stretch/>
        </p:blipFill>
        <p:spPr>
          <a:xfrm>
            <a:off x="20" y="-2"/>
            <a:ext cx="1219198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D5327-B3C5-4AA3-AF45-5B5D1B560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238" y="3428998"/>
            <a:ext cx="10219882" cy="10636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US" sz="7200" dirty="0">
                <a:solidFill>
                  <a:schemeClr val="bg1"/>
                </a:solidFill>
              </a:rPr>
              <a:t>Resources: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Program Specific</a:t>
            </a:r>
          </a:p>
        </p:txBody>
      </p:sp>
    </p:spTree>
    <p:extLst>
      <p:ext uri="{BB962C8B-B14F-4D97-AF65-F5344CB8AC3E}">
        <p14:creationId xmlns:p14="http://schemas.microsoft.com/office/powerpoint/2010/main" val="3847053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and Presenter">
            <a:extLst>
              <a:ext uri="{FF2B5EF4-FFF2-40B4-BE49-F238E27FC236}">
                <a16:creationId xmlns:a16="http://schemas.microsoft.com/office/drawing/2014/main" id="{992DDE40-0216-63D6-69BB-E02D9E8D6DD9}"/>
              </a:ext>
            </a:extLst>
          </p:cNvPr>
          <p:cNvSpPr txBox="1"/>
          <p:nvPr/>
        </p:nvSpPr>
        <p:spPr>
          <a:xfrm>
            <a:off x="993649" y="626647"/>
            <a:ext cx="586435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ANR Resources</a:t>
            </a:r>
          </a:p>
          <a:p>
            <a:endParaRPr lang="en-US" sz="1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ReadyAG</a:t>
            </a: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© Workbook    </a:t>
            </a:r>
            <a:r>
              <a:rPr lang="en-US" sz="2800" dirty="0"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  <a:hlinkClick r:id="rId3"/>
              </a:rPr>
              <a:t>https://extension.psu.edu/readyag-workbook</a:t>
            </a:r>
            <a:endParaRPr lang="en-US" sz="2800" dirty="0"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   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Penn State &amp; USDA </a:t>
            </a:r>
          </a:p>
          <a:p>
            <a:r>
              <a:rPr lang="en-US" sz="2800" i="1" dirty="0">
                <a:effectLst/>
                <a:latin typeface="Times New Roman" panose="02020603050405020304" pitchFamily="18" charset="0"/>
                <a:ea typeface="MercuryDisplay-Italic"/>
                <a:cs typeface="Times New Roman" panose="02020603050405020304" pitchFamily="18" charset="0"/>
              </a:rPr>
              <a:t>    Linked on EDEN website</a:t>
            </a:r>
          </a:p>
          <a:p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Times New Roman" panose="02020603050405020304" pitchFamily="18" charset="0"/>
              <a:ea typeface="MercuryDisplay-Italic"/>
              <a:cs typeface="Times New Roman" panose="02020603050405020304" pitchFamily="18" charset="0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BE01A3BE-00E6-B849-632A-7D825B0C711C}"/>
              </a:ext>
            </a:extLst>
          </p:cNvPr>
          <p:cNvGrpSpPr/>
          <p:nvPr/>
        </p:nvGrpSpPr>
        <p:grpSpPr>
          <a:xfrm>
            <a:off x="7439608" y="68425"/>
            <a:ext cx="4173894" cy="5585926"/>
            <a:chOff x="0" y="0"/>
            <a:chExt cx="10443659" cy="13716000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F332F31-0C86-549D-42ED-29A79D852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38" r="938"/>
            <a:stretch>
              <a:fillRect/>
            </a:stretch>
          </p:blipFill>
          <p:spPr>
            <a:xfrm>
              <a:off x="0" y="0"/>
              <a:ext cx="10443659" cy="13716000"/>
            </a:xfrm>
            <a:prstGeom prst="rect">
              <a:avLst/>
            </a:prstGeom>
            <a:ln w="28575">
              <a:solidFill>
                <a:srgbClr val="1E8AF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368807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4687</TotalTime>
  <Words>1025</Words>
  <Application>Microsoft Office PowerPoint</Application>
  <PresentationFormat>Widescreen</PresentationFormat>
  <Paragraphs>208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Century Schoolbook</vt:lpstr>
      <vt:lpstr>Times New Roman</vt:lpstr>
      <vt:lpstr>Usual</vt:lpstr>
      <vt:lpstr>Wingdings 2</vt:lpstr>
      <vt:lpstr>Office Theme</vt:lpstr>
      <vt:lpstr>View</vt:lpstr>
      <vt:lpstr>PowerPoint Presentation</vt:lpstr>
      <vt:lpstr>Experience</vt:lpstr>
      <vt:lpstr>Resources: General</vt:lpstr>
      <vt:lpstr>PowerPoint Presentation</vt:lpstr>
      <vt:lpstr>PowerPoint Presentation</vt:lpstr>
      <vt:lpstr>PowerPoint Presentation</vt:lpstr>
      <vt:lpstr>PowerPoint Presentation</vt:lpstr>
      <vt:lpstr>Resources: Program Specific</vt:lpstr>
      <vt:lpstr>PowerPoint Presentation</vt:lpstr>
      <vt:lpstr>PowerPoint Presentation</vt:lpstr>
      <vt:lpstr>ANR Resources</vt:lpstr>
      <vt:lpstr>ANR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Riker, Seth T.</dc:creator>
  <cp:lastModifiedBy>Watts, Kayla R.</cp:lastModifiedBy>
  <cp:revision>23</cp:revision>
  <cp:lastPrinted>2023-09-06T15:11:23Z</cp:lastPrinted>
  <dcterms:created xsi:type="dcterms:W3CDTF">2023-05-22T16:02:22Z</dcterms:created>
  <dcterms:modified xsi:type="dcterms:W3CDTF">2023-09-06T15:13:27Z</dcterms:modified>
</cp:coreProperties>
</file>