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4" r:id="rId4"/>
    <p:sldId id="261" r:id="rId5"/>
    <p:sldId id="266" r:id="rId6"/>
    <p:sldId id="267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1E8AFF"/>
    <a:srgbClr val="B1C9E8"/>
    <a:srgbClr val="1B3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3"/>
    <p:restoredTop sz="94754"/>
  </p:normalViewPr>
  <p:slideViewPr>
    <p:cSldViewPr snapToGrid="0">
      <p:cViewPr varScale="1">
        <p:scale>
          <a:sx n="154" d="100"/>
          <a:sy n="154" d="100"/>
        </p:scale>
        <p:origin x="303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B1B5-2826-49BB-92D7-E647C15F26E3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64C67-C310-4FA1-990E-82A1DDED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importance of this report.</a:t>
            </a:r>
          </a:p>
          <a:p>
            <a:r>
              <a:rPr lang="en-US" dirty="0"/>
              <a:t>Reasons for the report:  patterns/re-occurrence of weather-related disasters throughout Kentucky</a:t>
            </a:r>
          </a:p>
          <a:p>
            <a:r>
              <a:rPr lang="en-US" dirty="0"/>
              <a:t>     Eastern Kentucky floods</a:t>
            </a:r>
          </a:p>
          <a:p>
            <a:r>
              <a:rPr lang="en-US" dirty="0"/>
              <a:t>     Western Kentucky tornados</a:t>
            </a:r>
          </a:p>
          <a:p>
            <a:endParaRPr lang="en-US" dirty="0"/>
          </a:p>
          <a:p>
            <a:r>
              <a:rPr lang="en-US" dirty="0"/>
              <a:t>Extension Agents always respond to help their communities.</a:t>
            </a:r>
          </a:p>
          <a:p>
            <a:r>
              <a:rPr lang="en-US" dirty="0"/>
              <a:t>Sometimes this help is done by local offices or in partnership with Extension related volunteer organizations; Cattleman’s, Homemakers, 4-H Councils.</a:t>
            </a:r>
          </a:p>
          <a:p>
            <a:endParaRPr lang="en-US" dirty="0"/>
          </a:p>
          <a:p>
            <a:r>
              <a:rPr lang="en-US" dirty="0"/>
              <a:t>How do we capture all this wonderful work Extension has completed?</a:t>
            </a:r>
          </a:p>
          <a:p>
            <a:r>
              <a:rPr lang="en-US" dirty="0"/>
              <a:t>This is how the report came into existence.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64C67-C310-4FA1-990E-82A1DDEDE2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9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data that is presented on this report and how was it collected?</a:t>
            </a:r>
          </a:p>
          <a:p>
            <a:endParaRPr lang="en-US" dirty="0"/>
          </a:p>
          <a:p>
            <a:r>
              <a:rPr lang="en-US" dirty="0"/>
              <a:t>County Report:</a:t>
            </a:r>
          </a:p>
          <a:p>
            <a:r>
              <a:rPr lang="en-US" dirty="0"/>
              <a:t>Data – Various data points related to specific county and initiatives within those counties.</a:t>
            </a:r>
          </a:p>
          <a:p>
            <a:endParaRPr lang="en-US" dirty="0"/>
          </a:p>
          <a:p>
            <a:r>
              <a:rPr lang="en-US" dirty="0"/>
              <a:t>Area Report:</a:t>
            </a:r>
          </a:p>
          <a:p>
            <a:r>
              <a:rPr lang="en-US" dirty="0"/>
              <a:t>Data – Various data points – a collection of the five-county area (Breathitt, Knott, Leslie, Letcher, Perry).  Leslie County data was included in this report because they housed a distribution site for Extension.</a:t>
            </a:r>
          </a:p>
          <a:p>
            <a:endParaRPr lang="en-US" dirty="0"/>
          </a:p>
          <a:p>
            <a:r>
              <a:rPr lang="en-US" dirty="0"/>
              <a:t>Outside organizational leaders shared data collected about programs/initiatives where Extension was a direct partner on specific efforts.  Example:  Kentucky Cattleman’s Association, Kentucky Extension Homemakers Association, and Others </a:t>
            </a:r>
          </a:p>
          <a:p>
            <a:endParaRPr lang="en-US" dirty="0"/>
          </a:p>
          <a:p>
            <a:r>
              <a:rPr lang="en-US" dirty="0"/>
              <a:t>Data Collection:</a:t>
            </a:r>
          </a:p>
          <a:p>
            <a:r>
              <a:rPr lang="en-US" dirty="0"/>
              <a:t>Weeks of collecting data records – Volunteer sign-in, Hours worked by volunteers, Tracking of items/equipment, Tracking of donated dollars</a:t>
            </a:r>
          </a:p>
          <a:p>
            <a:r>
              <a:rPr lang="en-US" dirty="0"/>
              <a:t>Compilation of Data by County – Entered final data into Qualtrics Program to generate county and area-wide reports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64C67-C310-4FA1-990E-82A1DDEDE2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1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 Breakdown – Impact Numbers</a:t>
            </a:r>
          </a:p>
          <a:p>
            <a:endParaRPr lang="en-US" dirty="0"/>
          </a:p>
          <a:p>
            <a:r>
              <a:rPr lang="en-US" dirty="0"/>
              <a:t>Begins with highlighting impact numbers across the top</a:t>
            </a:r>
          </a:p>
          <a:p>
            <a:r>
              <a:rPr lang="en-US" dirty="0"/>
              <a:t>Explain that these are different for each individual county report and that the area report reflects numbers from the 5-county area</a:t>
            </a:r>
          </a:p>
          <a:p>
            <a:endParaRPr lang="en-US" dirty="0"/>
          </a:p>
          <a:p>
            <a:r>
              <a:rPr lang="en-US" dirty="0"/>
              <a:t>*Read through and make comments on these impact numbers with the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64C67-C310-4FA1-990E-82A1DDEDE2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2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 Breakdown – Written Narrative</a:t>
            </a:r>
          </a:p>
          <a:p>
            <a:endParaRPr lang="en-US" dirty="0"/>
          </a:p>
          <a:p>
            <a:r>
              <a:rPr lang="en-US" dirty="0"/>
              <a:t>Submitted by Extension Agents and further explains outreach efforts</a:t>
            </a:r>
          </a:p>
          <a:p>
            <a:endParaRPr lang="en-US" dirty="0"/>
          </a:p>
          <a:p>
            <a:r>
              <a:rPr lang="en-US" dirty="0"/>
              <a:t>*Read over highlighted Success Story Titles on the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64C67-C310-4FA1-990E-82A1DDEDE2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36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 Breakdown – Maps &amp; Photos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Talk about map – maybe even specifically talk about certain areas within your county where work was most impactful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Talk about photos – Agents, Volunteers, Groups in the photos</a:t>
            </a:r>
          </a:p>
          <a:p>
            <a:r>
              <a:rPr lang="en-US" dirty="0"/>
              <a:t>Talk about what is being done in the photos or programs that were taking place in the photos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64C67-C310-4FA1-990E-82A1DDEDE2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0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656A-7ABD-B86D-CC91-5CB6E446D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DFC82-C07D-13E7-0985-C594DA11C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46842-CF17-B4F7-6AA7-B7C2A09C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4D9F-C714-720B-9549-647E0C84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94C0D-5217-3F83-745F-DBD3D08E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C37F-05C2-B14B-C4F1-5B7E1E9E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04481-66E8-7EC5-8B29-8EA2A84EF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F870C-29A6-B4AC-6AFD-F3C82657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84140-D263-28C9-EFBA-BDBD6F674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4C4B-6A52-AAE2-A453-46EB388C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6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DCBB5-6E6E-6280-E8A7-811041DDE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B1EB8-7170-9127-AE4B-CC94EFFD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3F744-1872-1818-069F-A1499E8E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ED2CF-1098-C1E3-F0E4-F118F206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39B0D-6218-1C12-CB3C-A1E9B81A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0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51C7-D710-179F-5333-9F422E50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A5717-2CF9-14DE-4FB3-1DDFF9523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C9988-0589-4B90-50B6-5A6BBECB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DBF77-307E-9DA9-54F7-E4375855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0BD88-BEDE-6F7A-A214-6047A6AC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9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4117-4A5F-DC7C-CD7F-7A04C3B1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6B922-E95A-6E6C-8E95-71C32300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3BA9D-9730-660D-86B3-3ED0B3C1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95E31-E3F2-ABEB-BC9E-CDB9B5D7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B1269-09D7-9ECC-4152-DEC18858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1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104B-EE0F-C0CA-8F91-0AD473E2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31DB8-30D0-1734-068E-5D1DCFADD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2B04F-497D-417C-0C28-724E6E248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C5077-E899-8C6C-1890-AAD1EB7D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FDCFF-DFD6-5E9D-2D75-1543DAA1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27FBE-5A12-EFC2-6510-0210CBB7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E100-F739-92A8-02F3-849E7A44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8E7E9-FC12-80ED-5A91-E6D30D5E1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4413B-980D-0D58-0DC4-6FCA5300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E48D5-B0C9-FF9A-297A-7E95861FD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455514-8A32-4323-7069-591B24B2A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A92070-2A7E-B8A0-E0D5-EFA1F003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7412F-8A65-64A5-7AE2-27F7414E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83249-F563-FC14-ACF8-D378017A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7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575A-E356-D8B3-2563-58250FF0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F6C31-2C26-8FDB-9365-619711E5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13674-36DC-EC3C-E1C3-1224DB134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40AAD-8414-E59E-A822-1618848F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C56A2B-B3DB-8540-DBE5-F0D2A722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0C6ED-5469-AFDF-16D8-15ED9559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62D47-C8EC-4A3D-1950-B9BE254C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385E-49BA-0A9B-C37E-7AA1CFDC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74CEC-3B66-4CCE-6D84-996B1E3EE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9FD3D-BC9A-91F2-F40B-86B233DB3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345E4-87DD-F600-9A94-68F7CE5F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4FD01-1F72-BA60-9D05-D0F1CFC4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326AC-5AAA-EA0B-E69B-3ECC15CA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5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3830-DC9F-F711-1ACC-FC91F500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88DE0-4179-B9FD-93F8-C6B5BBE07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A9CB3-3B9E-22C6-D50A-1FAF9720B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70F47-8367-BDD2-124E-83053015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FD0B0-82ED-0745-C144-369D2FA6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3A3DB-3903-B06F-BF08-057FCB1D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4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448BB-AB9F-F58A-7BC8-35A86130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020D7-01A1-BF6C-8702-E78AC8870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EF58C-F83D-0AD7-83D8-A1B5FED29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549A-B302-694C-AB46-6E25F1DCA41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3D019-A77D-9666-8EB8-8281DA70E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FC667-01B3-161F-80FC-3FAC2286C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3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and Presenter">
            <a:extLst>
              <a:ext uri="{FF2B5EF4-FFF2-40B4-BE49-F238E27FC236}">
                <a16:creationId xmlns:a16="http://schemas.microsoft.com/office/drawing/2014/main" id="{19704E27-E299-C865-0F1B-E9FF21B13842}"/>
              </a:ext>
            </a:extLst>
          </p:cNvPr>
          <p:cNvSpPr txBox="1"/>
          <p:nvPr/>
        </p:nvSpPr>
        <p:spPr>
          <a:xfrm>
            <a:off x="0" y="1340732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Report: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Outreach in Kentucky </a:t>
            </a:r>
          </a:p>
        </p:txBody>
      </p:sp>
      <p:sp>
        <p:nvSpPr>
          <p:cNvPr id="7" name="Dept Name">
            <a:extLst>
              <a:ext uri="{FF2B5EF4-FFF2-40B4-BE49-F238E27FC236}">
                <a16:creationId xmlns:a16="http://schemas.microsoft.com/office/drawing/2014/main" id="{E4A020B2-9E22-DB48-62EF-76E5E26BD558}"/>
              </a:ext>
            </a:extLst>
          </p:cNvPr>
          <p:cNvSpPr txBox="1"/>
          <p:nvPr/>
        </p:nvSpPr>
        <p:spPr>
          <a:xfrm>
            <a:off x="0" y="365318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1C9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Kayla Watts</a:t>
            </a:r>
          </a:p>
          <a:p>
            <a:pPr algn="ctr"/>
            <a:endParaRPr lang="en-US" sz="1600" cap="all" dirty="0">
              <a:solidFill>
                <a:srgbClr val="B1C9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cap="all" dirty="0">
                <a:solidFill>
                  <a:srgbClr val="B1C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 on Special Assignment </a:t>
            </a:r>
          </a:p>
          <a:p>
            <a:pPr algn="ctr"/>
            <a:r>
              <a:rPr lang="en-US" sz="2400" dirty="0">
                <a:solidFill>
                  <a:srgbClr val="B1C9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Recovery &amp; Resiliency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196C2A-E009-9341-39C1-71F40368F212}"/>
              </a:ext>
            </a:extLst>
          </p:cNvPr>
          <p:cNvGrpSpPr/>
          <p:nvPr/>
        </p:nvGrpSpPr>
        <p:grpSpPr>
          <a:xfrm>
            <a:off x="4766788" y="2870789"/>
            <a:ext cx="2879605" cy="334028"/>
            <a:chOff x="4766788" y="2907959"/>
            <a:chExt cx="2879605" cy="33402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3160781-4223-6D23-C74B-BE8E7596DEC4}"/>
                </a:ext>
              </a:extLst>
            </p:cNvPr>
            <p:cNvCxnSpPr>
              <a:cxnSpLocks/>
            </p:cNvCxnSpPr>
            <p:nvPr/>
          </p:nvCxnSpPr>
          <p:spPr>
            <a:xfrm>
              <a:off x="4766788" y="3074973"/>
              <a:ext cx="287960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118EC9-9B01-8F35-8713-DA50663371BB}"/>
                </a:ext>
              </a:extLst>
            </p:cNvPr>
            <p:cNvGrpSpPr/>
            <p:nvPr/>
          </p:nvGrpSpPr>
          <p:grpSpPr>
            <a:xfrm>
              <a:off x="6039577" y="2907959"/>
              <a:ext cx="334028" cy="334028"/>
              <a:chOff x="5928986" y="2905694"/>
              <a:chExt cx="334028" cy="33402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07661D-5894-9533-CDA5-B42D08FF838A}"/>
                  </a:ext>
                </a:extLst>
              </p:cNvPr>
              <p:cNvSpPr/>
              <p:nvPr/>
            </p:nvSpPr>
            <p:spPr>
              <a:xfrm>
                <a:off x="5928986" y="3072708"/>
                <a:ext cx="167014" cy="167014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134FDF-DA30-2D9C-D1DE-A80E717C8750}"/>
                  </a:ext>
                </a:extLst>
              </p:cNvPr>
              <p:cNvSpPr/>
              <p:nvPr/>
            </p:nvSpPr>
            <p:spPr>
              <a:xfrm>
                <a:off x="6096000" y="2905694"/>
                <a:ext cx="167014" cy="167014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CF5D39-150B-05B8-BFA8-063D81D84E9A}"/>
              </a:ext>
            </a:extLst>
          </p:cNvPr>
          <p:cNvSpPr txBox="1"/>
          <p:nvPr/>
        </p:nvSpPr>
        <p:spPr>
          <a:xfrm>
            <a:off x="12957048" y="384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and Presenter">
            <a:extLst>
              <a:ext uri="{FF2B5EF4-FFF2-40B4-BE49-F238E27FC236}">
                <a16:creationId xmlns:a16="http://schemas.microsoft.com/office/drawing/2014/main" id="{07DABE88-B8DB-2AA9-183A-68F9A0201400}"/>
              </a:ext>
            </a:extLst>
          </p:cNvPr>
          <p:cNvSpPr txBox="1"/>
          <p:nvPr/>
        </p:nvSpPr>
        <p:spPr>
          <a:xfrm>
            <a:off x="993648" y="626647"/>
            <a:ext cx="1015277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Why the Special Report?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Patterns of weather-related disasters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Tornados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Flooding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Ice/Winter Storms</a:t>
            </a:r>
          </a:p>
          <a:p>
            <a:pPr lvl="1"/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County Extension Agents always respond</a:t>
            </a:r>
          </a:p>
          <a:p>
            <a:endParaRPr lang="en-US" sz="2800" dirty="0">
              <a:solidFill>
                <a:srgbClr val="0033A0"/>
              </a:solidFill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A0"/>
                </a:solidFill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How do we “capture” the Extension impact?</a:t>
            </a:r>
          </a:p>
        </p:txBody>
      </p:sp>
      <p:pic>
        <p:nvPicPr>
          <p:cNvPr id="2" name="Picture 1" descr="Dark and gloomy clouds">
            <a:extLst>
              <a:ext uri="{FF2B5EF4-FFF2-40B4-BE49-F238E27FC236}">
                <a16:creationId xmlns:a16="http://schemas.microsoft.com/office/drawing/2014/main" id="{3C98D1C6-C142-F126-36A8-B563F4D50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61368" y="2160618"/>
            <a:ext cx="3805145" cy="25367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25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and Presenter">
            <a:extLst>
              <a:ext uri="{FF2B5EF4-FFF2-40B4-BE49-F238E27FC236}">
                <a16:creationId xmlns:a16="http://schemas.microsoft.com/office/drawing/2014/main" id="{07DABE88-B8DB-2AA9-183A-68F9A0201400}"/>
              </a:ext>
            </a:extLst>
          </p:cNvPr>
          <p:cNvSpPr txBox="1"/>
          <p:nvPr/>
        </p:nvSpPr>
        <p:spPr>
          <a:xfrm>
            <a:off x="993649" y="626647"/>
            <a:ext cx="996486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Data &amp; Collection Methods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Agent Records</a:t>
            </a:r>
            <a:b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Outside Organization Records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Volunteer Organizations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Government Organizations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Data Collection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Compile records from all partner groups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Enter data into Qualtrics  </a:t>
            </a:r>
          </a:p>
          <a:p>
            <a:pPr lvl="1"/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2" name="Picture 1" descr="Notebook and laptop on desk">
            <a:extLst>
              <a:ext uri="{FF2B5EF4-FFF2-40B4-BE49-F238E27FC236}">
                <a16:creationId xmlns:a16="http://schemas.microsoft.com/office/drawing/2014/main" id="{D009207F-BBFF-ADB5-44D0-3FFE1AFFB8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98971" y="2199950"/>
            <a:ext cx="3687150" cy="245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0054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40C7A3-9B84-1902-3EC8-00E074864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97" b="72"/>
          <a:stretch/>
        </p:blipFill>
        <p:spPr>
          <a:xfrm>
            <a:off x="9480805" y="136849"/>
            <a:ext cx="2386012" cy="3110204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Report Breakdown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Impact Numbers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Across the top of the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Highlights major initiatives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Different for each county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The Area Report is reflective of five counties; Breathitt, Knott, Leslie, Letcher, and Perry.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41550-0673-B048-6E4F-E1474EE72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78" r="-240"/>
          <a:stretch/>
        </p:blipFill>
        <p:spPr>
          <a:xfrm>
            <a:off x="7700865" y="2016147"/>
            <a:ext cx="2002971" cy="3189601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215669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40C7A3-9B84-1902-3EC8-00E074864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97" b="72"/>
          <a:stretch/>
        </p:blipFill>
        <p:spPr>
          <a:xfrm>
            <a:off x="9412381" y="149290"/>
            <a:ext cx="2386012" cy="3110204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Report Breakdown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Written Narrative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Agent submitted success stories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Detailed information related to impact numbers from top of report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41550-0673-B048-6E4F-E1474EE72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" r="-820"/>
          <a:stretch/>
        </p:blipFill>
        <p:spPr>
          <a:xfrm>
            <a:off x="6577263" y="3371032"/>
            <a:ext cx="4621088" cy="2245998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2DE73B1-89BA-1AE0-A35F-2E8276AF017D}"/>
              </a:ext>
            </a:extLst>
          </p:cNvPr>
          <p:cNvSpPr/>
          <p:nvPr/>
        </p:nvSpPr>
        <p:spPr>
          <a:xfrm>
            <a:off x="8969829" y="1610656"/>
            <a:ext cx="560740" cy="3052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66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40C7A3-9B84-1902-3EC8-00E074864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97" b="72"/>
          <a:stretch/>
        </p:blipFill>
        <p:spPr>
          <a:xfrm>
            <a:off x="9412381" y="149290"/>
            <a:ext cx="2386012" cy="3110204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Report Breakdown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Map</a:t>
            </a: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&amp; Photos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Showcases county/area of Kentucky reflected in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Pictures taken by UK Cooperative Extension Agents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41550-0673-B048-6E4F-E1474EE72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9" t="241" b="20573"/>
          <a:stretch/>
        </p:blipFill>
        <p:spPr>
          <a:xfrm>
            <a:off x="6932872" y="2718318"/>
            <a:ext cx="4235280" cy="2979575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2DE73B1-89BA-1AE0-A35F-2E8276AF017D}"/>
              </a:ext>
            </a:extLst>
          </p:cNvPr>
          <p:cNvSpPr/>
          <p:nvPr/>
        </p:nvSpPr>
        <p:spPr>
          <a:xfrm>
            <a:off x="9050512" y="1704392"/>
            <a:ext cx="1643091" cy="3425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58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67358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We will continue to track Cooperative Extension Agent’s work in the flood recovery process.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Questions/Comments about the report?</a:t>
            </a:r>
          </a:p>
        </p:txBody>
      </p:sp>
      <p:pic>
        <p:nvPicPr>
          <p:cNvPr id="3" name="Picture 2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EDB76C7D-529D-2918-1817-7C7086FCB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41" b="12419"/>
          <a:stretch/>
        </p:blipFill>
        <p:spPr>
          <a:xfrm>
            <a:off x="8036566" y="844952"/>
            <a:ext cx="4577069" cy="4275234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240610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05ACB-3CAB-CEF7-64AB-609F5058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1361" y="178420"/>
            <a:ext cx="11229278" cy="63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13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541</Words>
  <Application>Microsoft Office PowerPoint</Application>
  <PresentationFormat>Widescreen</PresentationFormat>
  <Paragraphs>93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Riker, Seth T.</dc:creator>
  <cp:lastModifiedBy>Watts, Kayla R.</cp:lastModifiedBy>
  <cp:revision>18</cp:revision>
  <dcterms:created xsi:type="dcterms:W3CDTF">2023-05-22T16:02:22Z</dcterms:created>
  <dcterms:modified xsi:type="dcterms:W3CDTF">2023-07-13T18:21:39Z</dcterms:modified>
</cp:coreProperties>
</file>